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1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7" r:id="rId24"/>
    <p:sldId id="278" r:id="rId25"/>
    <p:sldId id="279" r:id="rId26"/>
    <p:sldId id="280" r:id="rId27"/>
    <p:sldId id="281" r:id="rId28"/>
    <p:sldId id="289" r:id="rId29"/>
    <p:sldId id="282" r:id="rId30"/>
    <p:sldId id="283" r:id="rId31"/>
    <p:sldId id="284" r:id="rId32"/>
    <p:sldId id="285" r:id="rId33"/>
    <p:sldId id="290" r:id="rId34"/>
    <p:sldId id="27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5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1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4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9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6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4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9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474E60-CD0C-4739-80D7-84119D3F130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62A998-CB61-4E0B-98A5-82C55EBA59E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3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LXGaYVXkGtg&amp;list=WL&amp;index=5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GaYVXkGtg&amp;list=WL&amp;index=51" TargetMode="External"/><Relationship Id="rId2" Type="http://schemas.openxmlformats.org/officeDocument/2006/relationships/hyperlink" Target="https://medium.com/machine-learning-101/chapter-2-svm-support-vector-machine-theory-f0812effc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7/09/understaing-support-vector-machine-example-code/" TargetMode="External"/><Relationship Id="rId5" Type="http://schemas.openxmlformats.org/officeDocument/2006/relationships/hyperlink" Target="https://www.youtube.com/watch?v=6cJoCCn4wuU&amp;t=170s" TargetMode="External"/><Relationship Id="rId4" Type="http://schemas.openxmlformats.org/officeDocument/2006/relationships/hyperlink" Target="https://www.kdnuggets.com/2017/02/yhat-support-vector-machine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528" y="914400"/>
            <a:ext cx="10058400" cy="11451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SVM</a:t>
            </a:r>
            <a:br>
              <a:rPr lang="en-US" dirty="0"/>
            </a:br>
            <a:r>
              <a:rPr lang="en-US" dirty="0"/>
              <a:t>Support Vector Machine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Shamim Al Mamun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information technology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Jahangirnagar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90F0E-9C6B-4BEA-B69A-5079E979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42" y="2495602"/>
            <a:ext cx="30670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2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0FA-C764-42FA-A6CF-801A5CD9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54DF-157A-4E29-9645-60E5CC7DA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24705-F392-48DE-847D-30E1644F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2147887"/>
            <a:ext cx="550545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719E4-8117-4759-954E-8504F210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4984803"/>
            <a:ext cx="4819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022-E1F1-4848-8312-E7AF7428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B1A7-884A-4CEE-8B3B-D5CE6739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23B52-C906-4DD2-8F60-B007F7DD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745067"/>
            <a:ext cx="306705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C7407-B0D7-497B-9F57-84868CA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2727531"/>
            <a:ext cx="94964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1A67-5992-451D-81FE-8866E2FE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32C60-29D4-4F75-9A9D-4E2B057E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F42D-9DCC-4BFC-967B-D400A2DF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319337"/>
            <a:ext cx="86391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2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634-D943-4696-826E-14FCEB12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45549-92AF-4C6B-A6D0-020E686C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14F72-EC12-4441-9606-BB856489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714375"/>
            <a:ext cx="8620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2D23-0F48-4F41-9FE1-3D3E86AB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2B8A-37BE-4D18-88F6-4A6EB145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https://www.youtube.com/watch?v=LXGaYVXkGtg&amp;list=WL&amp;index=51</a:t>
            </a:r>
            <a:endParaRPr lang="en-US" dirty="0"/>
          </a:p>
          <a:p>
            <a:endParaRPr lang="bn-B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5F32A-86A5-4495-94E1-7E995A0D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63" y="2568179"/>
            <a:ext cx="6802438" cy="33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3FAA-6BE0-4F09-82EC-3443B74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SVM</a:t>
            </a:r>
            <a:endParaRPr lang="b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00E9-7A48-43CF-8ABD-9E2C72BE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SG" sz="3600" dirty="0"/>
              <a:t>Non-linear SVM means that the boundary that the algorithm calculates doesn't have to be a straight line. The benefit is that you can capture much more complex relationships between your datapoints without having to perform difficult transformations</a:t>
            </a:r>
            <a:endParaRPr lang="bn-BD" sz="3600" dirty="0"/>
          </a:p>
        </p:txBody>
      </p:sp>
    </p:spTree>
    <p:extLst>
      <p:ext uri="{BB962C8B-B14F-4D97-AF65-F5344CB8AC3E}">
        <p14:creationId xmlns:p14="http://schemas.microsoft.com/office/powerpoint/2010/main" val="3340400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EBB4-5DE4-41DB-AC85-68ED5A7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A0A98-7983-4543-822D-FA10A4E3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332" y="1846263"/>
            <a:ext cx="567966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BA05-2D0B-45E6-91A1-3AE958B7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9C8D1-C205-4CC3-A4E4-08E30D687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FBDD4-02C4-470E-B87D-A0F68CCD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49"/>
            <a:ext cx="12192000" cy="56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D354-1078-4E81-A12B-0F24ADE5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BC124-A0DA-4092-A0CB-2EB8C164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00915-9023-44BF-A0B1-0FC9948C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318"/>
            <a:ext cx="12192000" cy="57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3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3B4E-7702-4477-BC2D-DB6E9737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7EB9-4DB5-472C-8560-006BD1B5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8938D-F009-4B80-A1D2-27E53352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423862"/>
            <a:ext cx="81915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6BF5-2978-4B63-9C7C-5D472C6B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Support Vector Machine</a:t>
            </a:r>
            <a:endParaRPr lang="b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BAEF-4A7B-415E-B02C-8421D818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SG" sz="3600" i="1" dirty="0"/>
              <a:t>A Support Vector Machine (SVM) is a discriminative classifier formally defined by a separating hyperplane. In other words, given </a:t>
            </a:r>
            <a:r>
              <a:rPr lang="en-SG" sz="3600" i="1" dirty="0" err="1"/>
              <a:t>labeled</a:t>
            </a:r>
            <a:r>
              <a:rPr lang="en-SG" sz="3600" i="1" dirty="0"/>
              <a:t> training data (</a:t>
            </a:r>
            <a:r>
              <a:rPr lang="en-SG" sz="3600" dirty="0"/>
              <a:t>supervised learning</a:t>
            </a:r>
            <a:r>
              <a:rPr lang="en-SG" sz="3600" i="1" dirty="0"/>
              <a:t>), the algorithm outputs an optimal hyperplane which categorizes new examples. In two </a:t>
            </a:r>
            <a:r>
              <a:rPr lang="en-SG" sz="3600" i="1" dirty="0" err="1"/>
              <a:t>dimentional</a:t>
            </a:r>
            <a:r>
              <a:rPr lang="en-SG" sz="3600" i="1" dirty="0"/>
              <a:t> space this hyperplane is a line dividing a plane in two parts where in each class lay in either side</a:t>
            </a:r>
            <a:endParaRPr lang="bn-BD" sz="3600" dirty="0"/>
          </a:p>
        </p:txBody>
      </p:sp>
    </p:spTree>
    <p:extLst>
      <p:ext uri="{BB962C8B-B14F-4D97-AF65-F5344CB8AC3E}">
        <p14:creationId xmlns:p14="http://schemas.microsoft.com/office/powerpoint/2010/main" val="780350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D5B1-0EEA-4E4F-A40C-325A3E9A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6084-DA9C-4684-AB14-BC5BBD2D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342D-1A9B-4D3B-9485-90B5EE13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8" y="691410"/>
            <a:ext cx="10077450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7C79A-9CE9-4544-8CBD-09294176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42" y="2824162"/>
            <a:ext cx="80676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3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2007-E446-4090-8E6A-18211CD2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D496-607D-4278-9DCD-199A1A54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AE859-67B4-4111-8DD6-3CE6D3DA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804862"/>
            <a:ext cx="10239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9B34-4565-4C07-B76D-4D654350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E4BA-A5DC-4DBD-9A54-5EEAAC4E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51BB-89EF-4533-932F-DE74C9F7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609725"/>
            <a:ext cx="7972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98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C5F-E53E-4AF2-BDC7-482D8E23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07759-4D34-4487-810E-5C26C061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3B72B-3563-4852-ABF7-B2034A25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2028825"/>
            <a:ext cx="56578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C36-B44A-467E-853C-6880C3C4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CA47-E6F3-4398-935D-C0313ACF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CEDAA-7928-41C3-BAC6-BFDDD0DE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633412"/>
            <a:ext cx="104298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AACB-205C-4C6D-98CB-50170114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D9B2-7FD0-41F7-B84B-AFA76752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16B8C-FE3D-43BD-9BEF-5A62FAA4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595312"/>
            <a:ext cx="10372725" cy="5667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54B5E-CC06-4BA4-9E62-AB99D67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" y="3395132"/>
            <a:ext cx="15525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A58C-FACD-4C41-A611-D02E105E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Bias input or augmented input</a:t>
            </a:r>
            <a:endParaRPr lang="b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96B2-D75A-409A-90AC-FBFDDFB2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BBF6D-63A9-4706-B672-BEE19970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572353"/>
            <a:ext cx="6151562" cy="43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3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2195-4A40-4582-8DAF-EF6B80C1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4AE1-9D45-472D-943E-AC581DCD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3789-F37A-4710-AAB8-2E416E5D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00225"/>
            <a:ext cx="9477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B5C1-33C3-4DD0-812C-330CE607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E011-B11C-4ACC-ACBA-B035CEDA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2B059-6DBD-41EF-8B90-96E3071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523875"/>
            <a:ext cx="96869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08B4-5E18-40EF-8B34-F40309BB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A684-ACE5-4A8E-BACB-11C05077E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5EA7C-5B33-413C-A7B2-E8ACD1FF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252662"/>
            <a:ext cx="9839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3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894B-BE16-4933-9BA9-8BE2D967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4725-A062-45BC-A068-49FACA1A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6000" dirty="0"/>
              <a:t>LSVM</a:t>
            </a:r>
          </a:p>
          <a:p>
            <a:r>
              <a:rPr lang="en-SG" sz="6000" dirty="0"/>
              <a:t>Non-LSVM</a:t>
            </a:r>
            <a:endParaRPr lang="bn-BD" sz="6000" dirty="0"/>
          </a:p>
        </p:txBody>
      </p:sp>
    </p:spTree>
    <p:extLst>
      <p:ext uri="{BB962C8B-B14F-4D97-AF65-F5344CB8AC3E}">
        <p14:creationId xmlns:p14="http://schemas.microsoft.com/office/powerpoint/2010/main" val="207225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16BC-B7E9-4CEB-967C-77F9B036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F3A5-3F1E-4DFA-851F-95303356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F6900-C9C6-447A-AF82-A98C6A55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495425"/>
            <a:ext cx="94678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9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116F-7595-41E4-9175-8BEA6F7E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43B9-05DE-4540-971B-178296AF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AB2B0-5D77-4DC8-8EB1-F1262100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523875"/>
            <a:ext cx="107156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3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E989-08D3-45A6-8AFE-43FEAEA9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994F-843A-4C15-9A59-D1D4083C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D1F4D-389F-466E-A72E-F63BF55F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162050"/>
            <a:ext cx="10677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44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2426-75DD-42C7-A130-21245B1E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6F404-95A0-436E-B680-B39EC41DA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b="1" dirty="0"/>
              <a:t>Pros and Cons associated with SVM</a:t>
            </a:r>
          </a:p>
          <a:p>
            <a:r>
              <a:rPr lang="en-SG" b="1" dirty="0"/>
              <a:t>Pros:</a:t>
            </a:r>
            <a:endParaRPr lang="en-SG" dirty="0"/>
          </a:p>
          <a:p>
            <a:pPr lvl="1"/>
            <a:r>
              <a:rPr lang="en-SG" dirty="0"/>
              <a:t>It works really well with clear margin of separation</a:t>
            </a:r>
          </a:p>
          <a:p>
            <a:pPr lvl="1"/>
            <a:r>
              <a:rPr lang="en-SG" dirty="0"/>
              <a:t>It is effective in high dimensional spaces.</a:t>
            </a:r>
          </a:p>
          <a:p>
            <a:pPr lvl="1"/>
            <a:r>
              <a:rPr lang="en-SG" dirty="0"/>
              <a:t>It is effective in cases where number of dimensions is greater than the number of samples.</a:t>
            </a:r>
          </a:p>
          <a:p>
            <a:pPr lvl="1"/>
            <a:r>
              <a:rPr lang="en-SG" dirty="0"/>
              <a:t>It uses a subset of training points in the decision function (called support vectors), so it is also memory efficient.</a:t>
            </a:r>
          </a:p>
          <a:p>
            <a:r>
              <a:rPr lang="en-SG" b="1" dirty="0"/>
              <a:t>Cons:</a:t>
            </a:r>
            <a:endParaRPr lang="en-SG" dirty="0"/>
          </a:p>
          <a:p>
            <a:pPr lvl="1"/>
            <a:r>
              <a:rPr lang="en-SG" dirty="0"/>
              <a:t>It doesn’t perform well, when we have large data set because the required training time is higher</a:t>
            </a:r>
          </a:p>
          <a:p>
            <a:pPr lvl="1"/>
            <a:r>
              <a:rPr lang="en-SG" dirty="0"/>
              <a:t>It also doesn’t perform very well, when the data set has more noise i.e. target classes are overlapping</a:t>
            </a:r>
          </a:p>
          <a:p>
            <a:pPr lvl="1"/>
            <a:r>
              <a:rPr lang="en-SG" dirty="0"/>
              <a:t>SVM doesn’t directly provide probability estimates, these are calculated using an expensive five-fold cross-validation. It is related SVC method of Python </a:t>
            </a:r>
            <a:r>
              <a:rPr lang="en-SG" dirty="0" err="1"/>
              <a:t>scikit</a:t>
            </a:r>
            <a:r>
              <a:rPr lang="en-SG" dirty="0"/>
              <a:t>-learn library.</a:t>
            </a:r>
          </a:p>
          <a:p>
            <a:endParaRPr lang="bn-BD" dirty="0"/>
          </a:p>
        </p:txBody>
      </p:sp>
    </p:spTree>
    <p:extLst>
      <p:ext uri="{BB962C8B-B14F-4D97-AF65-F5344CB8AC3E}">
        <p14:creationId xmlns:p14="http://schemas.microsoft.com/office/powerpoint/2010/main" val="365229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8F05-DD8D-49BF-8E86-13786196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to understand better</a:t>
            </a:r>
            <a:endParaRPr lang="b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9E614-82CB-482B-A130-0EF55D6E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https://medium.com/machine-learning-101/chapter-2-svm-support-vector-machine-theory-f0812effc72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https://www.youtube.com/watch?v=LXGaYVXkGtg&amp;list=WL&amp;index=51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https://www.kdnuggets.com/2017/02/yhat-support-vector-machine.html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https://www.youtube.com/watch?v=6cJoCCn4wuU&amp;t=170s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kernel trick: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https://www.analyticsvidhya.com/blog/2017/09/understaing-support-vector-machine-example-code/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bn-BD" dirty="0"/>
          </a:p>
        </p:txBody>
      </p:sp>
    </p:spTree>
    <p:extLst>
      <p:ext uri="{BB962C8B-B14F-4D97-AF65-F5344CB8AC3E}">
        <p14:creationId xmlns:p14="http://schemas.microsoft.com/office/powerpoint/2010/main" val="38337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FA7D-5F61-4F54-B4CD-2FFD6C36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Question</a:t>
            </a:r>
            <a:endParaRPr lang="b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81AB-DB61-4BD4-BD5E-8D06ADB2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support vector?</a:t>
            </a:r>
          </a:p>
          <a:p>
            <a:r>
              <a:rPr lang="en-US" dirty="0"/>
              <a:t>How support vector works?</a:t>
            </a:r>
          </a:p>
          <a:p>
            <a:r>
              <a:rPr lang="en-US" dirty="0"/>
              <a:t>What is soft margin and hard margin?</a:t>
            </a:r>
          </a:p>
          <a:p>
            <a:r>
              <a:rPr lang="en-US" dirty="0"/>
              <a:t>What are the pros and cons of SVM?</a:t>
            </a:r>
          </a:p>
          <a:p>
            <a:endParaRPr lang="bn-BD" dirty="0"/>
          </a:p>
        </p:txBody>
      </p:sp>
    </p:spTree>
    <p:extLst>
      <p:ext uri="{BB962C8B-B14F-4D97-AF65-F5344CB8AC3E}">
        <p14:creationId xmlns:p14="http://schemas.microsoft.com/office/powerpoint/2010/main" val="167616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50CD-2B56-41EF-BE37-BF2C39D1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0D0E-C196-4C51-AAFF-137A171A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DCC7-087E-4335-908B-F7A7433E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58" y="1845734"/>
            <a:ext cx="6229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7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B477-FF09-45E8-88FC-DA5CA99C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E72B-87EA-4F35-82F8-659678A20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59190-2B46-4903-9E9A-E00F55C6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343025"/>
            <a:ext cx="59817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4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A8CD-86CA-4B9B-9BFE-A720824D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00486-3BD2-45A2-BD86-3EB667CA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AC0A5-B66B-4691-87D1-D0049E17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419225"/>
            <a:ext cx="8696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1822-F82A-42D2-A6BA-80B7F771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E576-3E27-42B1-B3E5-18716096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9DD0C-20A8-4D20-901D-0FE3A20C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5889-80BE-4F4B-8D52-FCE808C1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3890A-F7AC-4257-8C86-4F56CFC66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2AFD5-FB72-4C4E-91B5-83E5A8AB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419350"/>
            <a:ext cx="6362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BE77-B8CD-4A15-A3D2-348F947A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F114-D8AC-4D51-8BB6-63770DB23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E9B1D-4660-498A-9FE4-1A2D4DEC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19125"/>
            <a:ext cx="9601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593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369</TotalTime>
  <Words>274</Words>
  <Application>Microsoft Office PowerPoint</Application>
  <PresentationFormat>Widescreen</PresentationFormat>
  <Paragraphs>36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Calibri</vt:lpstr>
      <vt:lpstr>Times New Roman</vt:lpstr>
      <vt:lpstr>Retrospect</vt:lpstr>
      <vt:lpstr>SVM Support Vector Machine</vt:lpstr>
      <vt:lpstr>What is 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Non-linear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input or augmented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 to understand better</vt:lpstr>
      <vt:lpstr>Learning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Theorem</dc:title>
  <dc:creator>Shamim Al Mamun</dc:creator>
  <cp:lastModifiedBy>al.m.s.853</cp:lastModifiedBy>
  <cp:revision>26</cp:revision>
  <dcterms:created xsi:type="dcterms:W3CDTF">2018-11-25T05:42:44Z</dcterms:created>
  <dcterms:modified xsi:type="dcterms:W3CDTF">2018-12-23T10:38:57Z</dcterms:modified>
</cp:coreProperties>
</file>